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8" r:id="rId2"/>
    <p:sldId id="373" r:id="rId3"/>
    <p:sldId id="383" r:id="rId4"/>
    <p:sldId id="374" r:id="rId5"/>
    <p:sldId id="384" r:id="rId6"/>
    <p:sldId id="375" r:id="rId7"/>
    <p:sldId id="376" r:id="rId8"/>
    <p:sldId id="388" r:id="rId9"/>
    <p:sldId id="389" r:id="rId10"/>
    <p:sldId id="377" r:id="rId11"/>
    <p:sldId id="385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avla.machova@kraj-lbc.c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an.vasek@kraj-lbc.cz" TargetMode="External"/><Relationship Id="rId2" Type="http://schemas.openxmlformats.org/officeDocument/2006/relationships/hyperlink" Target="mailto:michaela.stribrna@kraj-lbc.c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99159" y="766575"/>
            <a:ext cx="7504611" cy="1541417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  <a:endParaRPr lang="cs-CZ" sz="48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dubna 2024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INFORMACE Z ODDĚLENÍ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11561" y="1859340"/>
            <a:ext cx="785130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 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Oblast veřejných zakázek 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Ing. Michaela Stříbrná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Jan Vašek – havárie, sběr dat od PO a jejich zpracování, 			veřejné zakázky – 	člen hodnotící komise VZ</a:t>
            </a: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Účetní úsek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Bc. Eva Trpkošová – oblast Českolipska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Bc. Anna Stárková – oblast Liberecka</a:t>
            </a: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Bc. Pavla Machová – externí pracovník OŠMTS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metodika PO v oblasti účetnictví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přítomnost na KÚ – úterý + čtvrtek 9 – 13 hod.</a:t>
            </a:r>
          </a:p>
          <a:p>
            <a:pPr marL="0" indent="0">
              <a:buNone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kontaktní údaje: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pavla.machova@kraj-lbc.cz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tel. 739 541 721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551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E0BDE3A-EE04-009A-1EC8-1CDA76D89674}"/>
              </a:ext>
            </a:extLst>
          </p:cNvPr>
          <p:cNvSpPr txBox="1"/>
          <p:nvPr/>
        </p:nvSpPr>
        <p:spPr>
          <a:xfrm>
            <a:off x="646348" y="1859340"/>
            <a:ext cx="7851304" cy="1992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362502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755576" y="360295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a výsledky hospodaření za rok 2023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161AC65-DEC2-4719-7F49-267A96DA81AF}"/>
              </a:ext>
            </a:extLst>
          </p:cNvPr>
          <p:cNvSpPr txBox="1"/>
          <p:nvPr/>
        </p:nvSpPr>
        <p:spPr>
          <a:xfrm>
            <a:off x="708718" y="1520891"/>
            <a:ext cx="7632847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účetní závěrky za rok 2023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 (vč. výsledků hospodaření) byly schváleny radou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2. 4.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finanční dokumenty na rok 2024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budou projednány v radě kraje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dne </a:t>
            </a:r>
            <a:r>
              <a:rPr lang="cs-CZ" b="1" u="sng" dirty="0">
                <a:latin typeface="Verdana" panose="020B0604030504040204" pitchFamily="34" charset="0"/>
                <a:ea typeface="Verdana" panose="020B0604030504040204" pitchFamily="34" charset="0"/>
              </a:rPr>
              <a:t>7. 5.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cs-CZ" b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 č. 81/24 (RK 5.3.) – úprava čistého provozu – čerpána rezerva 2,4 mil. Kč</a:t>
            </a:r>
          </a:p>
          <a:p>
            <a:pPr lvl="1" algn="just">
              <a:defRPr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 č. 153/24 (RK 16.4.) – úprava energií – čerpána rezerva </a:t>
            </a:r>
            <a:b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5,3 mil. Kč</a:t>
            </a:r>
          </a:p>
        </p:txBody>
      </p:sp>
    </p:spTree>
    <p:extLst>
      <p:ext uri="{BB962C8B-B14F-4D97-AF65-F5344CB8AC3E}">
        <p14:creationId xmlns:p14="http://schemas.microsoft.com/office/powerpoint/2010/main" val="224769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Výsledky hospodaření za rok 2023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B1E85A6-8580-3EEC-47AD-263D46527B40}"/>
              </a:ext>
            </a:extLst>
          </p:cNvPr>
          <p:cNvSpPr txBox="1"/>
          <p:nvPr/>
        </p:nvSpPr>
        <p:spPr>
          <a:xfrm>
            <a:off x="755779" y="1520785"/>
            <a:ext cx="797767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58 příspěvkových organizací OŠMTS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sz="2200" b="1" dirty="0">
                <a:latin typeface="Verdana" panose="020B0604030504040204" pitchFamily="34" charset="0"/>
                <a:ea typeface="Verdana" panose="020B0604030504040204" pitchFamily="34" charset="0"/>
              </a:rPr>
              <a:t>zisk –  54 PO ve výši : 29.370.122,96 </a:t>
            </a: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Kč </a:t>
            </a:r>
          </a:p>
          <a:p>
            <a:pPr marL="1828800" lvl="4" indent="0" eaLnBrk="1" hangingPunct="1">
              <a:buNone/>
              <a:defRPr/>
            </a:pPr>
            <a:r>
              <a:rPr lang="cs-CZ" altLang="cs-CZ" sz="2200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(po zdanění)</a:t>
            </a:r>
          </a:p>
          <a:p>
            <a:pPr marL="1828800" lvl="4" indent="0" eaLnBrk="1" hangingPunct="1">
              <a:buNone/>
              <a:defRPr/>
            </a:pPr>
            <a:endParaRPr lang="cs-CZ" altLang="cs-CZ" sz="2200" b="1" dirty="0">
              <a:solidFill>
                <a:srgbClr val="292929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vyrovnaný výsledek hospodaření (0 Kč): 3 PO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- 2 PO ve výši: 186.281,30 Kč (</a:t>
            </a:r>
            <a:r>
              <a:rPr lang="cs-CZ" altLang="cs-CZ" dirty="0" err="1">
                <a:latin typeface="Verdana" panose="020B0604030504040204" pitchFamily="34" charset="0"/>
                <a:ea typeface="Verdana" panose="020B0604030504040204" pitchFamily="34" charset="0"/>
              </a:rPr>
              <a:t>Gy</a:t>
            </a: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 U Balvanu, JBC a DD Semily)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v hlavní činnosti ve výši –2.582.225,22 Kč (7 PO)</a:t>
            </a:r>
          </a:p>
          <a:p>
            <a:pPr eaLnBrk="1" hangingPunct="1">
              <a:buFontTx/>
              <a:buChar char="-"/>
              <a:defRPr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ztráta v doplňkové činnosti – 0 PO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47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273247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Peněžní fondy - stav konce roku 2023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217169E-858F-F6F3-B687-9D0C5111D37A}"/>
              </a:ext>
            </a:extLst>
          </p:cNvPr>
          <p:cNvSpPr txBox="1"/>
          <p:nvPr/>
        </p:nvSpPr>
        <p:spPr>
          <a:xfrm>
            <a:off x="839755" y="1166843"/>
            <a:ext cx="763284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29292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Peněžní fondy - účetní stav k 31.12.2023 </a:t>
            </a: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(po přídělu zlepšeného HV)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Rezervní fond:   91.829.288,34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investic:    68.065.821,56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odměn:     17.527.668,84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Peněžní fondy – disponibilní zdroje k 31.12.2023: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Rezervní fond:   73.016.734,27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Fond investic:    50.408.714,50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/>
          </a:p>
        </p:txBody>
      </p:sp>
    </p:spTree>
    <p:extLst>
      <p:ext uri="{BB962C8B-B14F-4D97-AF65-F5344CB8AC3E}">
        <p14:creationId xmlns:p14="http://schemas.microsoft.com/office/powerpoint/2010/main" val="2998163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40861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akce pro rok 2024 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F60BB05-4A53-6E7B-BCE0-0B464F85A062}"/>
              </a:ext>
            </a:extLst>
          </p:cNvPr>
          <p:cNvSpPr txBox="1"/>
          <p:nvPr/>
        </p:nvSpPr>
        <p:spPr>
          <a:xfrm>
            <a:off x="611560" y="808720"/>
            <a:ext cx="7888628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b="1" dirty="0"/>
              <a:t>Schválený rozpočet 2024 + alokace v rámci „HV I“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1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Gymnázium, Česká Lípa – rekonstrukce hřiště - 30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SZŠ a SOŠ, Česká Lípa – Oprava rozvodů vody objekt A+B - 20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OA, </a:t>
            </a:r>
            <a:r>
              <a:rPr lang="cs-CZ" altLang="cs-CZ" dirty="0"/>
              <a:t>HŠ a SOŠ, Turnov – PD na úpravu areálu Alešova, Turnov - 31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SŠ </a:t>
            </a:r>
            <a:r>
              <a:rPr lang="cs-CZ" altLang="cs-CZ" sz="1800" dirty="0" err="1"/>
              <a:t>Ha</a:t>
            </a:r>
            <a:r>
              <a:rPr lang="cs-CZ" altLang="cs-CZ" dirty="0" err="1"/>
              <a:t>L</a:t>
            </a:r>
            <a:r>
              <a:rPr lang="cs-CZ" altLang="cs-CZ" dirty="0"/>
              <a:t>, Frýdlant – Realizace nového </a:t>
            </a:r>
            <a:r>
              <a:rPr lang="cs-CZ" altLang="cs-CZ" dirty="0" err="1"/>
              <a:t>komplex.řešení</a:t>
            </a:r>
            <a:r>
              <a:rPr lang="cs-CZ" altLang="cs-CZ" dirty="0"/>
              <a:t> - 39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SPŠ a VOŠ, Liberec – Vznik učeben pro Technické lyceum – 20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SPŠ a VOŠ, Liberec – Rekonstrukce výměníku, Tyršova ul. – 15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Gymnázium, Mimoň – Vybudování otopné soustavy – 7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Gymnázium F. X. Šaldy, Liberec – Oprava střechy, FVE – 6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SPŠ</a:t>
            </a:r>
            <a:r>
              <a:rPr lang="cs-CZ" altLang="cs-CZ" dirty="0"/>
              <a:t>, Česká Lípa – Rekonstrukce kuchyně – 25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SOŠ, Liberec – Oprava fasády internátu – 25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SŠ gastronomie a služeb, Liberec – Vybudování školní jídelny – 21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SŠ řemesel a služeb, Jablonec n/N – PD - oprava fasády Podhorská – 3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SUPŠ a VOŠ, Jablonec n/N – Výměna otvorových výplní – 16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SPŠ a VOŠ, Liberec – Obnova strojního vybavení – 7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/>
              <a:t>Gymnázium, Frýdlant – Rekonstrukce rozvodů – PD – 2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Gy</a:t>
            </a:r>
            <a:r>
              <a:rPr lang="cs-CZ" altLang="cs-CZ" dirty="0"/>
              <a:t>mnázium a SOŠ </a:t>
            </a:r>
            <a:r>
              <a:rPr lang="cs-CZ" altLang="cs-CZ" dirty="0" err="1"/>
              <a:t>pedag</a:t>
            </a:r>
            <a:r>
              <a:rPr lang="cs-CZ" altLang="cs-CZ" dirty="0"/>
              <a:t>., Liberec – Zateplení půdy a světlíků – 3 mil. Kč</a:t>
            </a:r>
            <a:endParaRPr lang="cs-CZ" altLang="cs-CZ" sz="1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+ akce financované z </a:t>
            </a:r>
            <a:r>
              <a:rPr lang="cs-CZ" altLang="cs-CZ" sz="1800" dirty="0" err="1"/>
              <a:t>mimořád</a:t>
            </a:r>
            <a:r>
              <a:rPr lang="cs-CZ" altLang="cs-CZ" sz="1800" dirty="0"/>
              <a:t>. účelových příspěvků z kapitoly 912 04</a:t>
            </a:r>
          </a:p>
        </p:txBody>
      </p:sp>
    </p:spTree>
    <p:extLst>
      <p:ext uri="{BB962C8B-B14F-4D97-AF65-F5344CB8AC3E}">
        <p14:creationId xmlns:p14="http://schemas.microsoft.com/office/powerpoint/2010/main" val="3800219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86F9BE-5909-B054-F70F-BF27347EFA7F}"/>
              </a:ext>
            </a:extLst>
          </p:cNvPr>
          <p:cNvSpPr txBox="1"/>
          <p:nvPr/>
        </p:nvSpPr>
        <p:spPr>
          <a:xfrm>
            <a:off x="611560" y="692696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altLang="cs-CZ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Plánované akce pro rok 2024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81C6266-EBE9-EFF0-B2AB-98E13F5ABD82}"/>
              </a:ext>
            </a:extLst>
          </p:cNvPr>
          <p:cNvSpPr txBox="1"/>
          <p:nvPr/>
        </p:nvSpPr>
        <p:spPr>
          <a:xfrm>
            <a:off x="520384" y="1171318"/>
            <a:ext cx="8103232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b="1" dirty="0"/>
              <a:t>Alokace finančních prostředků z „HV II“ v r. 2024 - návrh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>
                <a:ea typeface="Verdana" panose="020B0604030504040204" pitchFamily="34" charset="0"/>
              </a:rPr>
              <a:t>(alokaci bude schvalovat zastupitelstvo kraje 23.4.)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ea typeface="Verdana" panose="020B0604030504040204" pitchFamily="34" charset="0"/>
              </a:rPr>
              <a:t>SŠ gastronomie a služeb, Liberec – Vybudování školní jídelny – 13 mil. Kč (dofinancování akce celkem 41 mil. Kč, z toho 7 mil. Kč z peněžních fondů PO)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ea typeface="Verdana" panose="020B0604030504040204" pitchFamily="34" charset="0"/>
              </a:rPr>
              <a:t>SUPŠ, Železný Brod – Výměna otvorových výplní objekt DM – 1,5 mil. Kč (dofinancování akce, celkem 6 mil. Kč, z toho 1 mil. Kč z peněžních fondů PO)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>
              <a:ea typeface="Verdana" panose="020B0604030504040204" pitchFamily="34" charset="0"/>
            </a:endParaRPr>
          </a:p>
          <a:p>
            <a:pPr>
              <a:defRPr/>
            </a:pPr>
            <a:r>
              <a:rPr lang="cs-CZ" altLang="cs-CZ" dirty="0">
                <a:ea typeface="Verdana" panose="020B0604030504040204" pitchFamily="34" charset="0"/>
              </a:rPr>
              <a:t>SUPŠ, Kamenický Šenov – PD na zateplení objektu – 3,3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ea typeface="Verdana" panose="020B0604030504040204" pitchFamily="34" charset="0"/>
              </a:rPr>
              <a:t>ZŠ a MŠ pro tělesně postižené, Liberec – Studie areálu Zeyerova – 500 tis.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ea typeface="Verdana" panose="020B0604030504040204" pitchFamily="34" charset="0"/>
              </a:rPr>
              <a:t>SŠ </a:t>
            </a:r>
            <a:r>
              <a:rPr lang="cs-CZ" altLang="cs-CZ" dirty="0" err="1">
                <a:ea typeface="Verdana" panose="020B0604030504040204" pitchFamily="34" charset="0"/>
              </a:rPr>
              <a:t>HaL</a:t>
            </a:r>
            <a:r>
              <a:rPr lang="cs-CZ" altLang="cs-CZ" dirty="0">
                <a:ea typeface="Verdana" panose="020B0604030504040204" pitchFamily="34" charset="0"/>
              </a:rPr>
              <a:t>, Frýdlant – pořízení rozdělovače pro změnu vytápění – 650 tis.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ea typeface="Verdana" panose="020B0604030504040204" pitchFamily="34" charset="0"/>
              </a:rPr>
              <a:t>SZŠ a SOŠ, Česká Lípa – Zpracování PD pro rekonstrukci prostor pro SPC – 1,5 mil.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 err="1">
                <a:ea typeface="Verdana" panose="020B0604030504040204" pitchFamily="34" charset="0"/>
              </a:rPr>
              <a:t>Gy</a:t>
            </a:r>
            <a:r>
              <a:rPr lang="cs-CZ" altLang="cs-CZ" dirty="0">
                <a:ea typeface="Verdana" panose="020B0604030504040204" pitchFamily="34" charset="0"/>
              </a:rPr>
              <a:t> Dr. Randy, Jablonec n/N a </a:t>
            </a:r>
            <a:r>
              <a:rPr lang="cs-CZ" altLang="cs-CZ" dirty="0" err="1">
                <a:ea typeface="Verdana" panose="020B0604030504040204" pitchFamily="34" charset="0"/>
              </a:rPr>
              <a:t>Gy</a:t>
            </a:r>
            <a:r>
              <a:rPr lang="cs-CZ" altLang="cs-CZ" dirty="0">
                <a:ea typeface="Verdana" panose="020B0604030504040204" pitchFamily="34" charset="0"/>
              </a:rPr>
              <a:t>, SOŠ a SZŠ, Jilemnice – účast na celosvětovém finále v přespolním běhu – každá PO 100 000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5215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9B1EEEA-4FC5-BC1C-1548-757208404220}"/>
              </a:ext>
            </a:extLst>
          </p:cNvPr>
          <p:cNvSpPr txBox="1"/>
          <p:nvPr/>
        </p:nvSpPr>
        <p:spPr>
          <a:xfrm>
            <a:off x="485192" y="727789"/>
            <a:ext cx="77724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ZPRÁVY O ČINNOSTI ORGANIZACE ZA ROK 2023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cs-CZ" alt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Termíny individuálního projednávání: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	   15. 5., 23. 5., 29. 5.  a 30. 5. 2024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Časový harmonogram + pokyny ke zpracování zprávy o činnosti budou rozeslány </a:t>
            </a:r>
            <a:r>
              <a:rPr lang="cs-CZ" altLang="cs-CZ" b="1" dirty="0">
                <a:latin typeface="Verdana" panose="020B0604030504040204" pitchFamily="34" charset="0"/>
                <a:ea typeface="Verdana" panose="020B0604030504040204" pitchFamily="34" charset="0"/>
              </a:rPr>
              <a:t>do 17. 4. 2024</a:t>
            </a:r>
          </a:p>
          <a:p>
            <a:pPr marL="0" indent="0" eaLnBrk="1" hangingPunct="1">
              <a:buNone/>
              <a:defRPr/>
            </a:pPr>
            <a:endParaRPr lang="cs-CZ" alt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- zjednodušení obsahu – minimum příloh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dirty="0">
                <a:latin typeface="Verdana" panose="020B0604030504040204" pitchFamily="34" charset="0"/>
                <a:ea typeface="Verdana" panose="020B0604030504040204" pitchFamily="34" charset="0"/>
              </a:rPr>
              <a:t>	- vypracované závěrečné zprávy zašlete elektronicky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61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EED70-E222-6E4B-E095-696EBD003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06726"/>
          </a:xfrm>
        </p:spPr>
        <p:txBody>
          <a:bodyPr>
            <a:norm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!!! STÁLE PLATÍ !!!</a:t>
            </a: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02D049-660B-6CF5-A400-E5722D1EB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1853"/>
            <a:ext cx="7886700" cy="435133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cs-CZ" altLang="cs-CZ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předchozí  písemný souhlas s přijetím finančních účelově určených darů a věcných darů (schválení radou kraje)</a:t>
            </a: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čerpání peněžních fondů (rezervní fond, fond investic a fond odměn) – schválení radou kraje</a:t>
            </a: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zveřejňování smluv a objednávek nad 50.000 Kč bez DPH v registru smluv</a:t>
            </a:r>
          </a:p>
          <a:p>
            <a:pPr marL="0" indent="0">
              <a:buNone/>
            </a:pP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havárie a mimořádné finanční požadavky – zasílejte na e-maily: 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michaela.stribrna@kraj-lbc.cz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, kopie 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jan.vasek@kraj-lbc.cz</a:t>
            </a: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endParaRPr lang="cs-CZ" altLang="cs-CZ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03B01-A763-5957-B4DB-0B2ABF3F3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2000" b="1" dirty="0">
                <a:latin typeface="Verdana" panose="020B0604030504040204" pitchFamily="34" charset="0"/>
                <a:ea typeface="Verdana" panose="020B0604030504040204" pitchFamily="34" charset="0"/>
              </a:rPr>
              <a:t>!!! NOVINKY !!!</a:t>
            </a: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3646CF-50B5-3AA0-4B8B-A64D9A787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altLang="cs-CZ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schválení identifikačního listu u akcí s předpokládanou hodnotou nad </a:t>
            </a:r>
            <a:r>
              <a:rPr lang="cs-CZ" altLang="cs-CZ" sz="1800" b="1" u="sng" dirty="0">
                <a:latin typeface="Verdana" panose="020B0604030504040204" pitchFamily="34" charset="0"/>
                <a:ea typeface="Verdana" panose="020B0604030504040204" pitchFamily="34" charset="0"/>
              </a:rPr>
              <a:t>500.000 Kč bez DPH 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(vč. řádného zdůvodnění)</a:t>
            </a: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schválení resortním odborem - výjimka u kategorie 2 – </a:t>
            </a:r>
            <a:r>
              <a:rPr lang="cs-CZ" altLang="cs-CZ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předp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. hodnota dílčí zakázky bude nižší než 200 000 Kč (prostřednictvím identifikačního listu)</a:t>
            </a: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za každé čtvrtletí – zpracování přehledu zadaných VZMR s hodnotou 50 000 Kč bez DPH a vyšší – informace pro radu kraje, </a:t>
            </a:r>
            <a:r>
              <a:rPr lang="cs-CZ" altLang="cs-CZ" sz="1800" b="1" dirty="0">
                <a:latin typeface="Verdana" panose="020B0604030504040204" pitchFamily="34" charset="0"/>
                <a:ea typeface="Verdana" panose="020B0604030504040204" pitchFamily="34" charset="0"/>
              </a:rPr>
              <a:t>TERMÍN ODEVZDÁNÍ BYL DO 4. 4.!</a:t>
            </a:r>
          </a:p>
          <a:p>
            <a:pPr marL="0" indent="0">
              <a:buNone/>
            </a:pP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akce s předpokládanou hodnotou </a:t>
            </a:r>
            <a:r>
              <a:rPr lang="cs-CZ" altLang="cs-CZ" sz="1800" b="1" dirty="0">
                <a:latin typeface="Verdana" panose="020B0604030504040204" pitchFamily="34" charset="0"/>
                <a:ea typeface="Verdana" panose="020B0604030504040204" pitchFamily="34" charset="0"/>
              </a:rPr>
              <a:t>nad 500.000 Kč bez DPH 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– zahájení veřejné zakázky radou kraje</a:t>
            </a:r>
          </a:p>
          <a:p>
            <a:pPr marL="0" indent="0">
              <a:buNone/>
            </a:pPr>
            <a:endParaRPr lang="cs-CZ" altLang="cs-CZ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68373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1748</TotalTime>
  <Words>1063</Words>
  <Application>Microsoft Office PowerPoint</Application>
  <PresentationFormat>Předvádění na obrazovce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Wingdings</vt:lpstr>
      <vt:lpstr>Motiv Office</vt:lpstr>
      <vt:lpstr>EKONOMICKÁ ČÁST (oddělení nepřímých nákladů)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!!! STÁLE PLATÍ !!!</vt:lpstr>
      <vt:lpstr>!!! NOVINKY !!!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66</cp:revision>
  <cp:lastPrinted>2024-02-12T08:30:58Z</cp:lastPrinted>
  <dcterms:created xsi:type="dcterms:W3CDTF">2023-03-08T15:30:40Z</dcterms:created>
  <dcterms:modified xsi:type="dcterms:W3CDTF">2024-04-04T13:09:44Z</dcterms:modified>
</cp:coreProperties>
</file>